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74" r:id="rId2"/>
    <p:sldId id="262" r:id="rId3"/>
    <p:sldId id="277" r:id="rId4"/>
    <p:sldId id="282" r:id="rId5"/>
    <p:sldId id="259" r:id="rId6"/>
    <p:sldId id="268" r:id="rId7"/>
    <p:sldId id="263" r:id="rId8"/>
    <p:sldId id="273" r:id="rId9"/>
    <p:sldId id="261" r:id="rId10"/>
    <p:sldId id="278" r:id="rId11"/>
    <p:sldId id="275" r:id="rId12"/>
    <p:sldId id="266" r:id="rId13"/>
    <p:sldId id="271" r:id="rId14"/>
    <p:sldId id="279" r:id="rId15"/>
    <p:sldId id="276" r:id="rId16"/>
    <p:sldId id="264" r:id="rId17"/>
    <p:sldId id="280" r:id="rId18"/>
    <p:sldId id="269" r:id="rId19"/>
    <p:sldId id="267"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A25919-37B5-4F2C-88AA-788E6BF680B7}">
          <p14:sldIdLst>
            <p14:sldId id="274"/>
            <p14:sldId id="262"/>
            <p14:sldId id="277"/>
            <p14:sldId id="282"/>
            <p14:sldId id="259"/>
          </p14:sldIdLst>
        </p14:section>
        <p14:section name="Untitled Section" id="{3EEDFD76-9B32-451C-83E9-741B464B0CB0}">
          <p14:sldIdLst>
            <p14:sldId id="268"/>
            <p14:sldId id="263"/>
            <p14:sldId id="273"/>
            <p14:sldId id="261"/>
            <p14:sldId id="278"/>
            <p14:sldId id="275"/>
            <p14:sldId id="266"/>
            <p14:sldId id="271"/>
            <p14:sldId id="279"/>
            <p14:sldId id="276"/>
            <p14:sldId id="264"/>
            <p14:sldId id="280"/>
            <p14:sldId id="269"/>
            <p14:sldId id="26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7" autoAdjust="0"/>
    <p:restoredTop sz="49837" autoAdjust="0"/>
  </p:normalViewPr>
  <p:slideViewPr>
    <p:cSldViewPr snapToGrid="0" snapToObjects="1">
      <p:cViewPr varScale="1">
        <p:scale>
          <a:sx n="55" d="100"/>
          <a:sy n="55" d="100"/>
        </p:scale>
        <p:origin x="192" y="33"/>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1" d="100"/>
        <a:sy n="7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3CBC07-52EB-0640-BCC9-38CF965CDF08}" type="datetimeFigureOut">
              <a:rPr lang="en-US" smtClean="0"/>
              <a:t>10/22/2014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FBBB3D-6592-8542-9321-578E21A0B1D2}" type="slidenum">
              <a:rPr lang="en-US" smtClean="0"/>
              <a:t>‹#›</a:t>
            </a:fld>
            <a:endParaRPr lang="en-US"/>
          </a:p>
        </p:txBody>
      </p:sp>
    </p:spTree>
    <p:extLst>
      <p:ext uri="{BB962C8B-B14F-4D97-AF65-F5344CB8AC3E}">
        <p14:creationId xmlns:p14="http://schemas.microsoft.com/office/powerpoint/2010/main" val="19485784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1</a:t>
            </a:fld>
            <a:endParaRPr lang="en-US"/>
          </a:p>
        </p:txBody>
      </p:sp>
    </p:spTree>
    <p:extLst>
      <p:ext uri="{BB962C8B-B14F-4D97-AF65-F5344CB8AC3E}">
        <p14:creationId xmlns:p14="http://schemas.microsoft.com/office/powerpoint/2010/main" val="3112983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many of you have dealt with “</a:t>
            </a:r>
            <a:r>
              <a:rPr lang="en-US" baseline="0" dirty="0" err="1" smtClean="0"/>
              <a:t>brent</a:t>
            </a:r>
            <a:r>
              <a:rPr lang="en-US" baseline="0" dirty="0" smtClean="0"/>
              <a:t>” from the phoenix project?</a:t>
            </a:r>
          </a:p>
          <a:p>
            <a:r>
              <a:rPr lang="en-US" baseline="0" dirty="0" smtClean="0"/>
              <a:t>This company had a single tech guy managing everything from printers to email accounts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 also happened to be the only person who could understand the complex vendor relationships and the way their content went from idea through to delivery.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CEO DID NOT ALLOW WHITEBOARDS</a:t>
            </a:r>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10</a:t>
            </a:fld>
            <a:endParaRPr lang="en-US"/>
          </a:p>
        </p:txBody>
      </p:sp>
    </p:spTree>
    <p:extLst>
      <p:ext uri="{BB962C8B-B14F-4D97-AF65-F5344CB8AC3E}">
        <p14:creationId xmlns:p14="http://schemas.microsoft.com/office/powerpoint/2010/main" val="1460702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a:t>
            </a:r>
            <a:r>
              <a:rPr lang="en-US" baseline="0" dirty="0" smtClean="0"/>
              <a:t> value stream, it became clear that there were critical dependencies that were undocumented and not automated.</a:t>
            </a:r>
          </a:p>
          <a:p>
            <a:endParaRPr lang="en-US" baseline="0" dirty="0" smtClean="0"/>
          </a:p>
          <a:p>
            <a:r>
              <a:rPr lang="en-US" baseline="0" dirty="0" smtClean="0"/>
              <a:t>The metrics for how you measure reach is still not standardized</a:t>
            </a:r>
          </a:p>
          <a:p>
            <a:endParaRPr lang="en-US" baseline="0" dirty="0" smtClean="0"/>
          </a:p>
          <a:p>
            <a:r>
              <a:rPr lang="en-US" baseline="0" dirty="0" smtClean="0"/>
              <a:t>When all of these indicators can’t be relied upon, you have some trust issues that you might want to deal with</a:t>
            </a:r>
          </a:p>
        </p:txBody>
      </p:sp>
      <p:sp>
        <p:nvSpPr>
          <p:cNvPr id="4" name="Slide Number Placeholder 3"/>
          <p:cNvSpPr>
            <a:spLocks noGrp="1"/>
          </p:cNvSpPr>
          <p:nvPr>
            <p:ph type="sldNum" sz="quarter" idx="10"/>
          </p:nvPr>
        </p:nvSpPr>
        <p:spPr/>
        <p:txBody>
          <a:bodyPr/>
          <a:lstStyle/>
          <a:p>
            <a:fld id="{D5FBBB3D-6592-8542-9321-578E21A0B1D2}" type="slidenum">
              <a:rPr lang="en-US" smtClean="0"/>
              <a:t>11</a:t>
            </a:fld>
            <a:endParaRPr lang="en-US"/>
          </a:p>
        </p:txBody>
      </p:sp>
    </p:spTree>
    <p:extLst>
      <p:ext uri="{BB962C8B-B14F-4D97-AF65-F5344CB8AC3E}">
        <p14:creationId xmlns:p14="http://schemas.microsoft.com/office/powerpoint/2010/main" val="3141080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12</a:t>
            </a:fld>
            <a:endParaRPr lang="en-US"/>
          </a:p>
        </p:txBody>
      </p:sp>
    </p:spTree>
    <p:extLst>
      <p:ext uri="{BB962C8B-B14F-4D97-AF65-F5344CB8AC3E}">
        <p14:creationId xmlns:p14="http://schemas.microsoft.com/office/powerpoint/2010/main" val="26280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big risk we</a:t>
            </a:r>
            <a:r>
              <a:rPr lang="en-US" baseline="0" dirty="0" smtClean="0"/>
              <a:t> discovered was that they didn’t own their domain name, it was </a:t>
            </a:r>
            <a:r>
              <a:rPr lang="en-US" baseline="0" dirty="0" err="1" smtClean="0"/>
              <a:t>sortof</a:t>
            </a:r>
            <a:r>
              <a:rPr lang="en-US" baseline="0" dirty="0" smtClean="0"/>
              <a:t> being held hostage by Vendor A. The domain name was valued at over 200k </a:t>
            </a:r>
          </a:p>
        </p:txBody>
      </p:sp>
      <p:sp>
        <p:nvSpPr>
          <p:cNvPr id="4" name="Slide Number Placeholder 3"/>
          <p:cNvSpPr>
            <a:spLocks noGrp="1"/>
          </p:cNvSpPr>
          <p:nvPr>
            <p:ph type="sldNum" sz="quarter" idx="10"/>
          </p:nvPr>
        </p:nvSpPr>
        <p:spPr/>
        <p:txBody>
          <a:bodyPr/>
          <a:lstStyle/>
          <a:p>
            <a:fld id="{D5FBBB3D-6592-8542-9321-578E21A0B1D2}" type="slidenum">
              <a:rPr lang="en-US" smtClean="0"/>
              <a:t>13</a:t>
            </a:fld>
            <a:endParaRPr lang="en-US"/>
          </a:p>
        </p:txBody>
      </p:sp>
    </p:spTree>
    <p:extLst>
      <p:ext uri="{BB962C8B-B14F-4D97-AF65-F5344CB8AC3E}">
        <p14:creationId xmlns:p14="http://schemas.microsoft.com/office/powerpoint/2010/main" val="495611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first</a:t>
            </a:r>
            <a:r>
              <a:rPr lang="en-US" baseline="0" dirty="0" smtClean="0"/>
              <a:t> heard about Conway’s Law I thought that it was referring to this company, surely.</a:t>
            </a:r>
          </a:p>
          <a:p>
            <a:endParaRPr lang="en-US" baseline="0" dirty="0" smtClean="0"/>
          </a:p>
          <a:p>
            <a:r>
              <a:rPr lang="en-US" baseline="0" dirty="0" smtClean="0"/>
              <a:t>So our first task was a go-no go on further development of a custom  application that was designed to manage the business from end to end. They’d actually been sold an ugly access database that could never pass user testing, had 4 pages of bugs and unresolved errors.</a:t>
            </a:r>
          </a:p>
          <a:p>
            <a:endParaRPr lang="en-US" baseline="0" dirty="0" smtClean="0"/>
          </a:p>
          <a:p>
            <a:r>
              <a:rPr lang="en-US" baseline="0" dirty="0" smtClean="0"/>
              <a:t>We killed that project and instead chose a package that had been in use in the prior company. The team all knew the software and it needed very little customization. But like any 20 year old piece of software, it was monolithic and complex, reflecting the organization in it’s own complexity.</a:t>
            </a:r>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14</a:t>
            </a:fld>
            <a:endParaRPr lang="en-US"/>
          </a:p>
        </p:txBody>
      </p:sp>
    </p:spTree>
    <p:extLst>
      <p:ext uri="{BB962C8B-B14F-4D97-AF65-F5344CB8AC3E}">
        <p14:creationId xmlns:p14="http://schemas.microsoft.com/office/powerpoint/2010/main" val="2859008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spite of their unwieldiness, they know this company and the product, there was a  preexisting trusted relationship.</a:t>
            </a:r>
          </a:p>
          <a:p>
            <a:endParaRPr lang="en-US" baseline="0" dirty="0" smtClean="0"/>
          </a:p>
          <a:p>
            <a:r>
              <a:rPr lang="en-US" baseline="0" dirty="0" smtClean="0"/>
              <a:t>I have to tell you funny story. So after the implementation and once in production, the vendor took me out to lunch and said “how did you put our software in the cloud?”</a:t>
            </a:r>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15</a:t>
            </a:fld>
            <a:endParaRPr lang="en-US"/>
          </a:p>
        </p:txBody>
      </p:sp>
    </p:spTree>
    <p:extLst>
      <p:ext uri="{BB962C8B-B14F-4D97-AF65-F5344CB8AC3E}">
        <p14:creationId xmlns:p14="http://schemas.microsoft.com/office/powerpoint/2010/main" val="114381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We’d have planning meetings</a:t>
            </a:r>
            <a:r>
              <a:rPr lang="en-US" baseline="0" dirty="0" smtClean="0"/>
              <a:t>, all ostensibly to manage the risks in the business, but no amount of planning can retroactively fix the broken processes and prior bad acts. </a:t>
            </a:r>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16</a:t>
            </a:fld>
            <a:endParaRPr lang="en-US"/>
          </a:p>
        </p:txBody>
      </p:sp>
    </p:spTree>
    <p:extLst>
      <p:ext uri="{BB962C8B-B14F-4D97-AF65-F5344CB8AC3E}">
        <p14:creationId xmlns:p14="http://schemas.microsoft.com/office/powerpoint/2010/main" val="1913114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By asking Brent to document, he felt threatened.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 became coarse and nervous, openly expressing his unhappiness</a:t>
            </a:r>
          </a:p>
          <a:p>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17</a:t>
            </a:fld>
            <a:endParaRPr lang="en-US"/>
          </a:p>
        </p:txBody>
      </p:sp>
    </p:spTree>
    <p:extLst>
      <p:ext uri="{BB962C8B-B14F-4D97-AF65-F5344CB8AC3E}">
        <p14:creationId xmlns:p14="http://schemas.microsoft.com/office/powerpoint/2010/main" val="937520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that is how we end up with BOFH</a:t>
            </a:r>
          </a:p>
          <a:p>
            <a:endParaRPr lang="en-US" baseline="0" dirty="0" smtClean="0"/>
          </a:p>
          <a:p>
            <a:r>
              <a:rPr lang="en-US" baseline="0" dirty="0" smtClean="0"/>
              <a:t>So what happened?</a:t>
            </a:r>
          </a:p>
          <a:p>
            <a:r>
              <a:rPr lang="en-US" baseline="0" dirty="0" smtClean="0"/>
              <a:t>just didn’t show up for work one morning and said he wouldn’t be coming back.</a:t>
            </a:r>
          </a:p>
          <a:p>
            <a:endParaRPr lang="en-US" baseline="0" dirty="0" smtClean="0"/>
          </a:p>
          <a:p>
            <a:r>
              <a:rPr lang="en-US" baseline="0" dirty="0" smtClean="0"/>
              <a:t>At that point, we had done as much mitigation as was ever going to get done. Frankly this result wasn’t the one we had hoped for, but in retrospect the incredible tension was just gone when he left. It was the worst and the best thing that could have happened.</a:t>
            </a:r>
          </a:p>
        </p:txBody>
      </p:sp>
      <p:sp>
        <p:nvSpPr>
          <p:cNvPr id="4" name="Slide Number Placeholder 3"/>
          <p:cNvSpPr>
            <a:spLocks noGrp="1"/>
          </p:cNvSpPr>
          <p:nvPr>
            <p:ph type="sldNum" sz="quarter" idx="10"/>
          </p:nvPr>
        </p:nvSpPr>
        <p:spPr/>
        <p:txBody>
          <a:bodyPr/>
          <a:lstStyle/>
          <a:p>
            <a:fld id="{D5FBBB3D-6592-8542-9321-578E21A0B1D2}" type="slidenum">
              <a:rPr lang="en-US" smtClean="0"/>
              <a:t>18</a:t>
            </a:fld>
            <a:endParaRPr lang="en-US"/>
          </a:p>
        </p:txBody>
      </p:sp>
    </p:spTree>
    <p:extLst>
      <p:ext uri="{BB962C8B-B14F-4D97-AF65-F5344CB8AC3E}">
        <p14:creationId xmlns:p14="http://schemas.microsoft.com/office/powerpoint/2010/main" val="1970103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19</a:t>
            </a:fld>
            <a:endParaRPr lang="en-US"/>
          </a:p>
        </p:txBody>
      </p:sp>
    </p:spTree>
    <p:extLst>
      <p:ext uri="{BB962C8B-B14F-4D97-AF65-F5344CB8AC3E}">
        <p14:creationId xmlns:p14="http://schemas.microsoft.com/office/powerpoint/2010/main" val="403249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69532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joining Microsoft, I had the privilege</a:t>
            </a:r>
            <a:r>
              <a:rPr lang="en-US" baseline="0" dirty="0" smtClean="0"/>
              <a:t> of consulting for some of the most well known music and entertainment firms and talent since 2005.</a:t>
            </a:r>
          </a:p>
          <a:p>
            <a:endParaRPr lang="en-US" dirty="0" smtClean="0"/>
          </a:p>
          <a:p>
            <a:r>
              <a:rPr lang="en-US" baseline="0" dirty="0" smtClean="0"/>
              <a:t>I always tried to bring a little </a:t>
            </a:r>
            <a:r>
              <a:rPr lang="en-US" baseline="0" dirty="0" err="1" smtClean="0"/>
              <a:t>devops</a:t>
            </a:r>
            <a:r>
              <a:rPr lang="en-US" baseline="0" dirty="0" smtClean="0"/>
              <a:t> to all of my projects. But how do you do </a:t>
            </a:r>
            <a:r>
              <a:rPr lang="en-US" baseline="0" dirty="0" err="1" smtClean="0"/>
              <a:t>devops</a:t>
            </a:r>
            <a:r>
              <a:rPr lang="en-US" baseline="0" dirty="0" smtClean="0"/>
              <a:t> when the CEO won’t allow whiteboards in the office?</a:t>
            </a:r>
          </a:p>
          <a:p>
            <a:endParaRPr lang="en-US" baseline="0" dirty="0" smtClean="0"/>
          </a:p>
          <a:p>
            <a:r>
              <a:rPr lang="en-US" baseline="0" dirty="0" smtClean="0"/>
              <a:t>You do STEALTH DEVOPS! </a:t>
            </a:r>
          </a:p>
          <a:p>
            <a:endParaRPr lang="en-US" baseline="0" dirty="0" smtClean="0"/>
          </a:p>
          <a:p>
            <a:r>
              <a:rPr lang="en-US" baseline="0" dirty="0" smtClean="0"/>
              <a:t>But the most important thing I want you to take from this story is that even if you have a LOW OPS environment, to be brave and look at the dysfunctions and risk in your organization, and remove those artificial constraints.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3</a:t>
            </a:fld>
            <a:endParaRPr lang="en-US"/>
          </a:p>
        </p:txBody>
      </p:sp>
    </p:spTree>
    <p:extLst>
      <p:ext uri="{BB962C8B-B14F-4D97-AF65-F5344CB8AC3E}">
        <p14:creationId xmlns:p14="http://schemas.microsoft.com/office/powerpoint/2010/main" val="91153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4</a:t>
            </a:fld>
            <a:endParaRPr lang="en-US"/>
          </a:p>
        </p:txBody>
      </p:sp>
    </p:spTree>
    <p:extLst>
      <p:ext uri="{BB962C8B-B14F-4D97-AF65-F5344CB8AC3E}">
        <p14:creationId xmlns:p14="http://schemas.microsoft.com/office/powerpoint/2010/main" val="1047001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a:t>
            </a:r>
            <a:r>
              <a:rPr lang="en-US" baseline="0" dirty="0" smtClean="0"/>
              <a:t> had worked with the CEO on other projects for 6 or 7 years so I knew him pretty well. </a:t>
            </a:r>
          </a:p>
          <a:p>
            <a:r>
              <a:rPr lang="en-US" baseline="0" dirty="0" smtClean="0"/>
              <a:t>He started an advertising company in the 80’s that was extremely successful</a:t>
            </a:r>
            <a:endParaRPr lang="en-US" dirty="0" smtClean="0"/>
          </a:p>
          <a:p>
            <a:r>
              <a:rPr lang="en-US" dirty="0" smtClean="0"/>
              <a:t>By</a:t>
            </a:r>
            <a:r>
              <a:rPr lang="en-US" baseline="0" dirty="0" smtClean="0"/>
              <a:t> the time he sold the company, the revenue was nearly half a billion dollars annually</a:t>
            </a:r>
          </a:p>
          <a:p>
            <a:r>
              <a:rPr lang="en-US" sz="1200" b="0" i="0" kern="1200" dirty="0" smtClean="0">
                <a:solidFill>
                  <a:schemeClr val="tx1"/>
                </a:solidFill>
                <a:effectLst/>
                <a:latin typeface="+mn-lt"/>
                <a:ea typeface="+mn-ea"/>
                <a:cs typeface="+mn-cs"/>
              </a:rPr>
              <a:t>New medium in the industry, he sees the parallels to old business model.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But a lot has changed in the app and data economy, with respect to development</a:t>
            </a:r>
            <a:r>
              <a:rPr lang="en-US" sz="1200" b="0" i="0" kern="1200" baseline="0" dirty="0" smtClean="0">
                <a:solidFill>
                  <a:schemeClr val="tx1"/>
                </a:solidFill>
                <a:effectLst/>
                <a:latin typeface="+mn-lt"/>
                <a:ea typeface="+mn-ea"/>
                <a:cs typeface="+mn-cs"/>
              </a:rPr>
              <a:t> and operations. The olds ways don’t work.</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5FBBB3D-6592-8542-9321-578E21A0B1D2}" type="slidenum">
              <a:rPr lang="en-US" smtClean="0"/>
              <a:t>5</a:t>
            </a:fld>
            <a:endParaRPr lang="en-US"/>
          </a:p>
        </p:txBody>
      </p:sp>
    </p:spTree>
    <p:extLst>
      <p:ext uri="{BB962C8B-B14F-4D97-AF65-F5344CB8AC3E}">
        <p14:creationId xmlns:p14="http://schemas.microsoft.com/office/powerpoint/2010/main" val="2207010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Externally</a:t>
            </a:r>
            <a:r>
              <a:rPr lang="en-US" baseline="0" dirty="0" smtClean="0"/>
              <a:t> things looked good</a:t>
            </a:r>
          </a:p>
          <a:p>
            <a:r>
              <a:rPr lang="en-US" baseline="0" dirty="0" smtClean="0"/>
              <a:t>But internally they were a hot mess</a:t>
            </a:r>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6</a:t>
            </a:fld>
            <a:endParaRPr lang="en-US"/>
          </a:p>
        </p:txBody>
      </p:sp>
    </p:spTree>
    <p:extLst>
      <p:ext uri="{BB962C8B-B14F-4D97-AF65-F5344CB8AC3E}">
        <p14:creationId xmlns:p14="http://schemas.microsoft.com/office/powerpoint/2010/main" val="3580550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an org structure</a:t>
            </a:r>
            <a:r>
              <a:rPr lang="en-US" baseline="0" dirty="0" smtClean="0"/>
              <a:t> like this, you can imagine how we were challenged to help this company</a:t>
            </a:r>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7</a:t>
            </a:fld>
            <a:endParaRPr lang="en-US"/>
          </a:p>
        </p:txBody>
      </p:sp>
    </p:spTree>
    <p:extLst>
      <p:ext uri="{BB962C8B-B14F-4D97-AF65-F5344CB8AC3E}">
        <p14:creationId xmlns:p14="http://schemas.microsoft.com/office/powerpoint/2010/main" val="426317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His</a:t>
            </a:r>
            <a:r>
              <a:rPr lang="en-US" baseline="0" dirty="0" smtClean="0"/>
              <a:t> assistant gave me a copy of this 50 page</a:t>
            </a:r>
            <a:r>
              <a:rPr lang="en-US" dirty="0" smtClean="0"/>
              <a:t> weekly report that he never looks at.</a:t>
            </a:r>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8</a:t>
            </a:fld>
            <a:endParaRPr lang="en-US"/>
          </a:p>
        </p:txBody>
      </p:sp>
    </p:spTree>
    <p:extLst>
      <p:ext uri="{BB962C8B-B14F-4D97-AF65-F5344CB8AC3E}">
        <p14:creationId xmlns:p14="http://schemas.microsoft.com/office/powerpoint/2010/main" val="396866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the mindset of the CEO</a:t>
            </a:r>
          </a:p>
          <a:p>
            <a:r>
              <a:rPr lang="en-US" dirty="0" smtClean="0"/>
              <a:t>Still on AOL</a:t>
            </a:r>
          </a:p>
          <a:p>
            <a:r>
              <a:rPr lang="en-US" dirty="0" smtClean="0"/>
              <a:t>He doesn’t allow</a:t>
            </a:r>
            <a:r>
              <a:rPr lang="en-US" baseline="0" dirty="0" smtClean="0"/>
              <a:t> whiteboards</a:t>
            </a:r>
            <a:endParaRPr lang="en-US" dirty="0" smtClean="0"/>
          </a:p>
          <a:p>
            <a:r>
              <a:rPr lang="en-US" dirty="0" smtClean="0"/>
              <a:t>This is not a company</a:t>
            </a:r>
            <a:r>
              <a:rPr lang="en-US" baseline="0" dirty="0" smtClean="0"/>
              <a:t> that had yet grasped the need to be a technology company that just happens to be in the advertising business.</a:t>
            </a:r>
            <a:endParaRPr lang="en-US" dirty="0"/>
          </a:p>
        </p:txBody>
      </p:sp>
      <p:sp>
        <p:nvSpPr>
          <p:cNvPr id="4" name="Slide Number Placeholder 3"/>
          <p:cNvSpPr>
            <a:spLocks noGrp="1"/>
          </p:cNvSpPr>
          <p:nvPr>
            <p:ph type="sldNum" sz="quarter" idx="10"/>
          </p:nvPr>
        </p:nvSpPr>
        <p:spPr/>
        <p:txBody>
          <a:bodyPr/>
          <a:lstStyle/>
          <a:p>
            <a:fld id="{D5FBBB3D-6592-8542-9321-578E21A0B1D2}" type="slidenum">
              <a:rPr lang="en-US" smtClean="0"/>
              <a:t>9</a:t>
            </a:fld>
            <a:endParaRPr lang="en-US"/>
          </a:p>
        </p:txBody>
      </p:sp>
    </p:spTree>
    <p:extLst>
      <p:ext uri="{BB962C8B-B14F-4D97-AF65-F5344CB8AC3E}">
        <p14:creationId xmlns:p14="http://schemas.microsoft.com/office/powerpoint/2010/main" val="2524939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@UberGeekGirl</a:t>
            </a:r>
            <a:endParaRPr lang="en-US" dirty="0"/>
          </a:p>
        </p:txBody>
      </p:sp>
    </p:spTree>
    <p:extLst>
      <p:ext uri="{BB962C8B-B14F-4D97-AF65-F5344CB8AC3E}">
        <p14:creationId xmlns:p14="http://schemas.microsoft.com/office/powerpoint/2010/main" val="725993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897467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61086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10/22/2014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smtClean="0"/>
              <a:t>@UberGeekGirl</a:t>
            </a:r>
          </a:p>
        </p:txBody>
      </p:sp>
    </p:spTree>
    <p:extLst>
      <p:ext uri="{BB962C8B-B14F-4D97-AF65-F5344CB8AC3E}">
        <p14:creationId xmlns:p14="http://schemas.microsoft.com/office/powerpoint/2010/main" val="4081143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10/22/2014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@UberGeekGirl</a:t>
            </a:r>
          </a:p>
        </p:txBody>
      </p:sp>
    </p:spTree>
    <p:extLst>
      <p:ext uri="{BB962C8B-B14F-4D97-AF65-F5344CB8AC3E}">
        <p14:creationId xmlns:p14="http://schemas.microsoft.com/office/powerpoint/2010/main" val="296780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10/22/2014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smtClean="0"/>
              <a:t>@UberGeekGirl</a:t>
            </a:r>
          </a:p>
        </p:txBody>
      </p:sp>
    </p:spTree>
    <p:extLst>
      <p:ext uri="{BB962C8B-B14F-4D97-AF65-F5344CB8AC3E}">
        <p14:creationId xmlns:p14="http://schemas.microsoft.com/office/powerpoint/2010/main" val="285073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10/22/2014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smtClean="0"/>
              <a:t>@UberGeekGirl</a:t>
            </a:r>
          </a:p>
        </p:txBody>
      </p:sp>
    </p:spTree>
    <p:extLst>
      <p:ext uri="{BB962C8B-B14F-4D97-AF65-F5344CB8AC3E}">
        <p14:creationId xmlns:p14="http://schemas.microsoft.com/office/powerpoint/2010/main" val="2207153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10/22/2014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smtClean="0"/>
              <a:t>@UberGeekGirl</a:t>
            </a:r>
            <a:endParaRPr lang="en-US" dirty="0"/>
          </a:p>
        </p:txBody>
      </p:sp>
    </p:spTree>
    <p:extLst>
      <p:ext uri="{BB962C8B-B14F-4D97-AF65-F5344CB8AC3E}">
        <p14:creationId xmlns:p14="http://schemas.microsoft.com/office/powerpoint/2010/main" val="2471726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10/22/2014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45889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smtClean="0"/>
              <a:t>@UberGeekGirl</a:t>
            </a:r>
          </a:p>
        </p:txBody>
      </p:sp>
    </p:spTree>
    <p:extLst>
      <p:ext uri="{BB962C8B-B14F-4D97-AF65-F5344CB8AC3E}">
        <p14:creationId xmlns:p14="http://schemas.microsoft.com/office/powerpoint/2010/main" val="2850393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10/22/2014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r>
              <a:rPr lang="en-US" dirty="0" smtClean="0"/>
              <a:t>@UberGeekGirl</a:t>
            </a:r>
          </a:p>
        </p:txBody>
      </p:sp>
    </p:spTree>
    <p:extLst>
      <p:ext uri="{BB962C8B-B14F-4D97-AF65-F5344CB8AC3E}">
        <p14:creationId xmlns:p14="http://schemas.microsoft.com/office/powerpoint/2010/main" val="3696007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10/22/2014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600" b="1">
                <a:solidFill>
                  <a:schemeClr val="tx1">
                    <a:tint val="75000"/>
                  </a:schemeClr>
                </a:solidFill>
              </a:defRPr>
            </a:lvl1pPr>
          </a:lstStyle>
          <a:p>
            <a:r>
              <a:rPr lang="en-US" dirty="0" smtClean="0"/>
              <a:t>@UberGeekGirl</a:t>
            </a:r>
            <a:endParaRPr lang="en-US" dirty="0"/>
          </a:p>
        </p:txBody>
      </p:sp>
    </p:spTree>
    <p:extLst>
      <p:ext uri="{BB962C8B-B14F-4D97-AF65-F5344CB8AC3E}">
        <p14:creationId xmlns:p14="http://schemas.microsoft.com/office/powerpoint/2010/main" val="3436373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upload.wikimedia.org/wikipedia/commons/thumb/5/5c/Blank_whiteboard.JPG/1280px-Blank_whiteboard.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67098" y="-55659"/>
            <a:ext cx="6857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66851" y="966651"/>
            <a:ext cx="5336178" cy="1754326"/>
          </a:xfrm>
          <a:prstGeom prst="rect">
            <a:avLst/>
          </a:prstGeom>
          <a:noFill/>
        </p:spPr>
        <p:txBody>
          <a:bodyPr wrap="square" rtlCol="0">
            <a:spAutoFit/>
          </a:bodyPr>
          <a:lstStyle/>
          <a:p>
            <a:r>
              <a:rPr lang="en-US" sz="5400" dirty="0" smtClean="0"/>
              <a:t>No Whiteboards Allowed</a:t>
            </a:r>
          </a:p>
        </p:txBody>
      </p:sp>
    </p:spTree>
    <p:extLst>
      <p:ext uri="{BB962C8B-B14F-4D97-AF65-F5344CB8AC3E}">
        <p14:creationId xmlns:p14="http://schemas.microsoft.com/office/powerpoint/2010/main" val="2222584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6/6f/Conway's-Law--2.g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2458" y="264319"/>
            <a:ext cx="5865664" cy="43992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65475" y="4638097"/>
            <a:ext cx="8436334" cy="369332"/>
          </a:xfrm>
          <a:prstGeom prst="rect">
            <a:avLst/>
          </a:prstGeom>
        </p:spPr>
        <p:txBody>
          <a:bodyPr wrap="square">
            <a:spAutoFit/>
          </a:bodyPr>
          <a:lstStyle/>
          <a:p>
            <a:r>
              <a:rPr lang="en-US" dirty="0"/>
              <a:t>http://upload.wikimedia.org/wikipedia/commons/6/6f/Conway%27s-Law--2.gif</a:t>
            </a:r>
          </a:p>
        </p:txBody>
      </p:sp>
    </p:spTree>
    <p:extLst>
      <p:ext uri="{BB962C8B-B14F-4D97-AF65-F5344CB8AC3E}">
        <p14:creationId xmlns:p14="http://schemas.microsoft.com/office/powerpoint/2010/main" val="4059459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5372906" cy="5143500"/>
          </a:xfrm>
          <a:prstGeom prst="rect">
            <a:avLst/>
          </a:prstGeom>
        </p:spPr>
      </p:pic>
      <p:sp>
        <p:nvSpPr>
          <p:cNvPr id="3" name="Rectangle 2"/>
          <p:cNvSpPr/>
          <p:nvPr/>
        </p:nvSpPr>
        <p:spPr>
          <a:xfrm>
            <a:off x="-376560" y="982663"/>
            <a:ext cx="3653672" cy="1754326"/>
          </a:xfrm>
          <a:prstGeom prst="rect">
            <a:avLst/>
          </a:prstGeom>
          <a:noFill/>
        </p:spPr>
        <p:txBody>
          <a:bodyPr wrap="square" lIns="91440" tIns="45720" rIns="91440" bIns="45720">
            <a:spAutoFit/>
          </a:bodyPr>
          <a:lstStyle/>
          <a:p>
            <a:pPr algn="ctr"/>
            <a:r>
              <a:rPr lang="en-US" sz="3600" dirty="0" smtClean="0">
                <a:ln w="0"/>
                <a:effectLst>
                  <a:outerShdw blurRad="38100" dist="19050" dir="2700000" algn="tl" rotWithShape="0">
                    <a:schemeClr val="dk1">
                      <a:alpha val="40000"/>
                    </a:schemeClr>
                  </a:outerShdw>
                </a:effectLst>
              </a:rPr>
              <a:t>CRITICAL DEPENDENCIES</a:t>
            </a:r>
          </a:p>
          <a:p>
            <a:pPr algn="ct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666804" y="4220170"/>
            <a:ext cx="269016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METRICS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5905742" y="1906544"/>
            <a:ext cx="1994521"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TRUST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7326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249393"/>
            <a:ext cx="5805582" cy="1815882"/>
          </a:xfrm>
          <a:prstGeom prst="rect">
            <a:avLst/>
          </a:prstGeom>
        </p:spPr>
        <p:txBody>
          <a:bodyPr wrap="square">
            <a:spAutoFit/>
          </a:bodyPr>
          <a:lstStyle/>
          <a:p>
            <a:r>
              <a:rPr lang="en-US" sz="2800" i="1" dirty="0"/>
              <a:t>“Cycle time compression may be the most underestimated force in determining winners and losers in tech.” - Marc Andreessen</a:t>
            </a:r>
          </a:p>
        </p:txBody>
      </p:sp>
      <p:pic>
        <p:nvPicPr>
          <p:cNvPr id="3" name="Picture 20" descr="C:\Users\Christy\Desktop\Potentially Helpful\ÜberGeekGirlLogoArchive\U¦êberGeekGirl_logoArchive\Jpeg\U¦êGG_type_color.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23373" y="4541182"/>
            <a:ext cx="2120627" cy="6023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05204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58105" y="111034"/>
            <a:ext cx="4542151" cy="4907689"/>
          </a:xfrm>
          <a:prstGeom prst="rect">
            <a:avLst/>
          </a:prstGeom>
        </p:spPr>
      </p:pic>
      <p:pic>
        <p:nvPicPr>
          <p:cNvPr id="3" name="Picture 20" descr="C:\Users\Christy\Desktop\Potentially Helpful\ÜberGeekGirlLogoArchive\U¦êberGeekGirl_logoArchive\Jpeg\U¦êGG_type_color.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23373" y="4541182"/>
            <a:ext cx="2120627" cy="6023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46310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98497"/>
            <a:ext cx="9058054" cy="1534602"/>
          </a:xfrm>
          <a:prstGeom prst="rect">
            <a:avLst/>
          </a:prstGeom>
        </p:spPr>
      </p:pic>
      <p:sp>
        <p:nvSpPr>
          <p:cNvPr id="3" name="TextBox 2"/>
          <p:cNvSpPr txBox="1"/>
          <p:nvPr/>
        </p:nvSpPr>
        <p:spPr>
          <a:xfrm>
            <a:off x="2353586" y="3164619"/>
            <a:ext cx="6225871" cy="923330"/>
          </a:xfrm>
          <a:prstGeom prst="rect">
            <a:avLst/>
          </a:prstGeom>
          <a:noFill/>
        </p:spPr>
        <p:txBody>
          <a:bodyPr wrap="square" rtlCol="0">
            <a:spAutoFit/>
          </a:bodyPr>
          <a:lstStyle/>
          <a:p>
            <a:r>
              <a:rPr lang="en-US" sz="5400" dirty="0" smtClean="0"/>
              <a:t>Conway’s Law</a:t>
            </a:r>
            <a:endParaRPr lang="en-US" sz="5400" dirty="0"/>
          </a:p>
        </p:txBody>
      </p:sp>
    </p:spTree>
    <p:extLst>
      <p:ext uri="{BB962C8B-B14F-4D97-AF65-F5344CB8AC3E}">
        <p14:creationId xmlns:p14="http://schemas.microsoft.com/office/powerpoint/2010/main" val="30149144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troll.me/images/anxiety-cat/omg-how-did-you-do-th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322" y="0"/>
            <a:ext cx="446967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32102" y="1528091"/>
            <a:ext cx="3358996" cy="892552"/>
          </a:xfrm>
          <a:prstGeom prst="rect">
            <a:avLst/>
          </a:prstGeom>
          <a:noFill/>
        </p:spPr>
        <p:txBody>
          <a:bodyPr wrap="none" rtlCol="0">
            <a:spAutoFit/>
          </a:bodyPr>
          <a:lstStyle/>
          <a:p>
            <a:r>
              <a:rPr lang="en-US" sz="2600" dirty="0" smtClean="0"/>
              <a:t>3 million lines of code</a:t>
            </a:r>
          </a:p>
          <a:p>
            <a:r>
              <a:rPr lang="en-US" sz="2600" dirty="0" smtClean="0"/>
              <a:t>Pervasive SQL database</a:t>
            </a:r>
          </a:p>
        </p:txBody>
      </p:sp>
      <p:sp>
        <p:nvSpPr>
          <p:cNvPr id="5" name="TextBox 4"/>
          <p:cNvSpPr txBox="1"/>
          <p:nvPr/>
        </p:nvSpPr>
        <p:spPr>
          <a:xfrm>
            <a:off x="632102" y="2624499"/>
            <a:ext cx="2226700" cy="1292662"/>
          </a:xfrm>
          <a:prstGeom prst="rect">
            <a:avLst/>
          </a:prstGeom>
          <a:noFill/>
        </p:spPr>
        <p:txBody>
          <a:bodyPr wrap="none" rtlCol="0">
            <a:spAutoFit/>
          </a:bodyPr>
          <a:lstStyle/>
          <a:p>
            <a:r>
              <a:rPr lang="en-US" sz="2600" dirty="0" smtClean="0"/>
              <a:t>Azure </a:t>
            </a:r>
          </a:p>
          <a:p>
            <a:r>
              <a:rPr lang="en-US" sz="2600" dirty="0" smtClean="0"/>
              <a:t>Server 2012 R2</a:t>
            </a:r>
          </a:p>
          <a:p>
            <a:r>
              <a:rPr lang="en-US" sz="2600" dirty="0" smtClean="0"/>
              <a:t>RDS </a:t>
            </a:r>
          </a:p>
        </p:txBody>
      </p:sp>
    </p:spTree>
    <p:extLst>
      <p:ext uri="{BB962C8B-B14F-4D97-AF65-F5344CB8AC3E}">
        <p14:creationId xmlns:p14="http://schemas.microsoft.com/office/powerpoint/2010/main" val="296209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0" descr="C:\Users\Christy\Desktop\Potentially Helpful\ÜberGeekGirlLogoArchive\U¦êberGeekGirl_logoArchive\Jpeg\U¦êGG_type_color.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23373" y="4541182"/>
            <a:ext cx="2120627" cy="602318"/>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4"/>
          <a:stretch>
            <a:fillRect/>
          </a:stretch>
        </p:blipFill>
        <p:spPr>
          <a:xfrm>
            <a:off x="209006" y="324891"/>
            <a:ext cx="8708572" cy="3063721"/>
          </a:xfrm>
          <a:prstGeom prst="rect">
            <a:avLst/>
          </a:prstGeom>
        </p:spPr>
      </p:pic>
    </p:spTree>
    <p:extLst>
      <p:ext uri="{BB962C8B-B14F-4D97-AF65-F5344CB8AC3E}">
        <p14:creationId xmlns:p14="http://schemas.microsoft.com/office/powerpoint/2010/main" val="4040451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946"/>
          <a:stretch/>
        </p:blipFill>
        <p:spPr>
          <a:xfrm>
            <a:off x="130629" y="478740"/>
            <a:ext cx="8298764" cy="1101967"/>
          </a:xfrm>
          <a:prstGeom prst="rect">
            <a:avLst/>
          </a:prstGeom>
        </p:spPr>
      </p:pic>
      <p:pic>
        <p:nvPicPr>
          <p:cNvPr id="3" name="Picture 20" descr="C:\Users\Christy\Desktop\Potentially Helpful\ÜberGeekGirlLogoArchive\U¦êberGeekGirl_logoArchive\Jpeg\U¦êGG_type_color.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23373" y="4541182"/>
            <a:ext cx="2120627" cy="6023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35409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3.gstatic.com/images?q=tbn:ANd9GcSSV7TLrfMASZcSGKd9egW9Bn2jakJX9-GgS38JDKg8wQJQGar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41" y="781120"/>
            <a:ext cx="3368469" cy="33684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0" descr="C:\Users\Christy\Desktop\Potentially Helpful\ÜberGeekGirlLogoArchive\U¦êberGeekGirl_logoArchive\Jpeg\U¦êGG_type_color.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23373" y="4541182"/>
            <a:ext cx="2120627" cy="60231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4188823" y="1959429"/>
            <a:ext cx="4676503" cy="369332"/>
          </a:xfrm>
          <a:prstGeom prst="rect">
            <a:avLst/>
          </a:prstGeom>
          <a:noFill/>
        </p:spPr>
        <p:txBody>
          <a:bodyPr wrap="square" rtlCol="0">
            <a:spAutoFit/>
          </a:bodyPr>
          <a:lstStyle/>
          <a:p>
            <a:r>
              <a:rPr lang="en-US" dirty="0" smtClean="0"/>
              <a:t>(B*</a:t>
            </a:r>
            <a:r>
              <a:rPr lang="en-US" dirty="0"/>
              <a:t>*</a:t>
            </a:r>
            <a:r>
              <a:rPr lang="en-US" dirty="0" err="1" smtClean="0"/>
              <a:t>tard</a:t>
            </a:r>
            <a:r>
              <a:rPr lang="en-US" dirty="0" smtClean="0"/>
              <a:t> Operator </a:t>
            </a:r>
            <a:r>
              <a:rPr lang="en-US" dirty="0"/>
              <a:t>F</a:t>
            </a:r>
            <a:r>
              <a:rPr lang="en-US" dirty="0" smtClean="0"/>
              <a:t>rom Hell)</a:t>
            </a:r>
            <a:endParaRPr lang="en-US" dirty="0"/>
          </a:p>
        </p:txBody>
      </p:sp>
    </p:spTree>
    <p:extLst>
      <p:ext uri="{BB962C8B-B14F-4D97-AF65-F5344CB8AC3E}">
        <p14:creationId xmlns:p14="http://schemas.microsoft.com/office/powerpoint/2010/main" val="2511405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7646" y="819273"/>
            <a:ext cx="7251696" cy="3108544"/>
          </a:xfrm>
          <a:prstGeom prst="rect">
            <a:avLst/>
          </a:prstGeom>
        </p:spPr>
        <p:txBody>
          <a:bodyPr wrap="square">
            <a:spAutoFit/>
          </a:bodyPr>
          <a:lstStyle/>
          <a:p>
            <a:r>
              <a:rPr lang="en-US" sz="2800" dirty="0" smtClean="0"/>
              <a:t>“I’ve </a:t>
            </a:r>
            <a:r>
              <a:rPr lang="en-US" sz="2800" dirty="0"/>
              <a:t>been in situations where I’ve observed leadership teams locked in chronic underperformance and strife, because of the utter inability for the team members to trust each other</a:t>
            </a:r>
            <a:r>
              <a:rPr lang="en-US" sz="2800" dirty="0" smtClean="0"/>
              <a:t>.”</a:t>
            </a:r>
          </a:p>
          <a:p>
            <a:endParaRPr lang="en-US" sz="2800" dirty="0" smtClean="0"/>
          </a:p>
          <a:p>
            <a:pPr algn="r"/>
            <a:r>
              <a:rPr lang="en-US" sz="2800" dirty="0" smtClean="0"/>
              <a:t>-Gene Kim </a:t>
            </a:r>
            <a:r>
              <a:rPr lang="en-US" sz="2800" dirty="0" err="1"/>
              <a:t>i</a:t>
            </a:r>
            <a:r>
              <a:rPr lang="en-US" sz="2800" dirty="0" err="1" smtClean="0"/>
              <a:t>trevolution.com</a:t>
            </a:r>
            <a:endParaRPr lang="en-US" sz="2800" dirty="0"/>
          </a:p>
        </p:txBody>
      </p:sp>
      <p:pic>
        <p:nvPicPr>
          <p:cNvPr id="3" name="Picture 20" descr="C:\Users\Christy\Desktop\Potentially Helpful\ÜberGeekGirlLogoArchive\U¦êberGeekGirl_logoArchive\Jpeg\U¦êGG_type_color.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23373" y="4541182"/>
            <a:ext cx="2120627" cy="6023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10402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400304" y="2649803"/>
            <a:ext cx="1407851" cy="770664"/>
          </a:xfrm>
          <a:prstGeom prst="rect">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45" fontAlgn="base">
              <a:spcBef>
                <a:spcPct val="0"/>
              </a:spcBef>
              <a:spcAft>
                <a:spcPct val="0"/>
              </a:spcAft>
            </a:pPr>
            <a:r>
              <a:rPr lang="en-US" sz="1600" spc="-50" dirty="0" smtClean="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Twitter:</a:t>
            </a:r>
          </a:p>
          <a:p>
            <a:pPr defTabSz="914045" fontAlgn="base">
              <a:spcBef>
                <a:spcPct val="0"/>
              </a:spcBef>
              <a:spcAft>
                <a:spcPct val="0"/>
              </a:spcAft>
            </a:pPr>
            <a:r>
              <a:rPr lang="en-US" sz="1600" spc="-50" dirty="0" smtClean="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a:t>
            </a:r>
            <a:r>
              <a:rPr lang="en-US" sz="1600" spc="-50" dirty="0" err="1" smtClean="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ubergeekgirl</a:t>
            </a:r>
            <a:endParaRPr lang="en-US" sz="1600" spc="-5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6" name="Rectangle 5"/>
          <p:cNvSpPr/>
          <p:nvPr/>
        </p:nvSpPr>
        <p:spPr bwMode="auto">
          <a:xfrm>
            <a:off x="2400304" y="1200154"/>
            <a:ext cx="1407851" cy="1407851"/>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45" fontAlgn="base">
              <a:spcBef>
                <a:spcPct val="0"/>
              </a:spcBef>
              <a:spcAft>
                <a:spcPct val="0"/>
              </a:spcAft>
            </a:pPr>
            <a:endParaRPr lang="en-US" spc="-5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7" name="Rectangle 6"/>
          <p:cNvSpPr/>
          <p:nvPr/>
        </p:nvSpPr>
        <p:spPr bwMode="auto">
          <a:xfrm>
            <a:off x="3872375" y="1200154"/>
            <a:ext cx="1407851" cy="140785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45" fontAlgn="base">
              <a:spcBef>
                <a:spcPct val="0"/>
              </a:spcBef>
              <a:spcAft>
                <a:spcPct val="0"/>
              </a:spcAft>
            </a:pPr>
            <a:r>
              <a:rPr lang="en-US" sz="1600" spc="-5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Jessica DeVita</a:t>
            </a:r>
          </a:p>
          <a:p>
            <a:pPr defTabSz="914045" fontAlgn="base">
              <a:spcBef>
                <a:spcPct val="0"/>
              </a:spcBef>
              <a:spcAft>
                <a:spcPct val="0"/>
              </a:spcAft>
            </a:pPr>
            <a:r>
              <a:rPr lang="en-US" sz="1600" spc="-50" dirty="0" smtClean="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Microsoft</a:t>
            </a:r>
            <a:endParaRPr lang="en-US" sz="1600" spc="-5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a:p>
            <a:pPr defTabSz="914045" fontAlgn="base">
              <a:spcBef>
                <a:spcPct val="0"/>
              </a:spcBef>
              <a:spcAft>
                <a:spcPct val="0"/>
              </a:spcAft>
            </a:pPr>
            <a:r>
              <a:rPr lang="en-US" sz="1600" spc="-5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Technology </a:t>
            </a:r>
            <a:r>
              <a:rPr lang="en-US" sz="1600" spc="-50" dirty="0" smtClean="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Evangelist</a:t>
            </a:r>
            <a:endParaRPr lang="en-US" sz="1600" spc="-50"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endParaRPr>
          </a:p>
        </p:txBody>
      </p:sp>
      <p:pic>
        <p:nvPicPr>
          <p:cNvPr id="10" name="Picture 20" descr="C:\Users\Christy\Desktop\Potentially Helpful\ÜberGeekGirlLogoArchive\U¦êberGeekGirl_logoArchive\Jpeg\U¦êGG_type_color.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30664" y="4372836"/>
            <a:ext cx="2713336" cy="77066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Jessica\Desktop\fembot\UGG_ShebotArchive\JPEG 300 dpi\UbergeekShebotColorLarge.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400302" y="1200152"/>
            <a:ext cx="1407851" cy="14078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515683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173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36921"/>
          <a:stretch/>
        </p:blipFill>
        <p:spPr>
          <a:xfrm>
            <a:off x="828675" y="2394857"/>
            <a:ext cx="7486650" cy="853168"/>
          </a:xfrm>
          <a:prstGeom prst="rect">
            <a:avLst/>
          </a:prstGeom>
        </p:spPr>
      </p:pic>
    </p:spTree>
    <p:extLst>
      <p:ext uri="{BB962C8B-B14F-4D97-AF65-F5344CB8AC3E}">
        <p14:creationId xmlns:p14="http://schemas.microsoft.com/office/powerpoint/2010/main" val="3905014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8404" t="14603" r="7282" b="14414"/>
          <a:stretch/>
        </p:blipFill>
        <p:spPr>
          <a:xfrm>
            <a:off x="-652007" y="630110"/>
            <a:ext cx="10064748" cy="4513390"/>
          </a:xfrm>
          <a:prstGeom prst="rect">
            <a:avLst/>
          </a:prstGeom>
        </p:spPr>
      </p:pic>
    </p:spTree>
    <p:extLst>
      <p:ext uri="{BB962C8B-B14F-4D97-AF65-F5344CB8AC3E}">
        <p14:creationId xmlns:p14="http://schemas.microsoft.com/office/powerpoint/2010/main" val="17878632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230" y="729834"/>
            <a:ext cx="8471877" cy="2246769"/>
          </a:xfrm>
          <a:prstGeom prst="rect">
            <a:avLst/>
          </a:prstGeom>
        </p:spPr>
        <p:txBody>
          <a:bodyPr wrap="square">
            <a:spAutoFit/>
          </a:bodyPr>
          <a:lstStyle/>
          <a:p>
            <a:pPr marL="457200" indent="-457200">
              <a:buFont typeface="Arial" panose="020B0604020202020204" pitchFamily="34" charset="0"/>
              <a:buChar char="•"/>
            </a:pPr>
            <a:r>
              <a:rPr lang="en-US" sz="2800" dirty="0" smtClean="0"/>
              <a:t>100m </a:t>
            </a:r>
            <a:r>
              <a:rPr lang="en-US" sz="2800" dirty="0"/>
              <a:t>downloads per month of their content</a:t>
            </a:r>
          </a:p>
          <a:p>
            <a:pPr marL="457200" indent="-457200">
              <a:buFont typeface="Arial" panose="020B0604020202020204" pitchFamily="34" charset="0"/>
              <a:buChar char="•"/>
            </a:pPr>
            <a:r>
              <a:rPr lang="en-US" sz="2800" dirty="0"/>
              <a:t>40 employees</a:t>
            </a:r>
          </a:p>
          <a:p>
            <a:pPr marL="457200" indent="-457200">
              <a:buFont typeface="Arial" panose="020B0604020202020204" pitchFamily="34" charset="0"/>
              <a:buChar char="•"/>
            </a:pPr>
            <a:r>
              <a:rPr lang="en-US" sz="2800" dirty="0" smtClean="0"/>
              <a:t>$</a:t>
            </a:r>
            <a:r>
              <a:rPr lang="en-US" sz="2800" dirty="0"/>
              <a:t>9 million in sales in </a:t>
            </a:r>
            <a:r>
              <a:rPr lang="en-US" sz="2800" dirty="0" smtClean="0"/>
              <a:t>2013</a:t>
            </a:r>
          </a:p>
          <a:p>
            <a:pPr marL="457200" indent="-457200">
              <a:buFont typeface="Arial" panose="020B0604020202020204" pitchFamily="34" charset="0"/>
              <a:buChar char="•"/>
            </a:pPr>
            <a:r>
              <a:rPr lang="en-US" sz="2800" dirty="0" smtClean="0"/>
              <a:t>$16</a:t>
            </a:r>
            <a:r>
              <a:rPr lang="en-US" sz="2800" dirty="0"/>
              <a:t> million projected for 2014</a:t>
            </a:r>
          </a:p>
          <a:p>
            <a:endParaRPr lang="en-US" sz="2800" dirty="0"/>
          </a:p>
        </p:txBody>
      </p:sp>
      <p:pic>
        <p:nvPicPr>
          <p:cNvPr id="3" name="Picture 2"/>
          <p:cNvPicPr>
            <a:picLocks noChangeAspect="1"/>
          </p:cNvPicPr>
          <p:nvPr/>
        </p:nvPicPr>
        <p:blipFill>
          <a:blip r:embed="rId3"/>
          <a:stretch>
            <a:fillRect/>
          </a:stretch>
        </p:blipFill>
        <p:spPr>
          <a:xfrm>
            <a:off x="5142523" y="1739753"/>
            <a:ext cx="3657600" cy="1937385"/>
          </a:xfrm>
          <a:prstGeom prst="rect">
            <a:avLst/>
          </a:prstGeom>
        </p:spPr>
      </p:pic>
      <p:pic>
        <p:nvPicPr>
          <p:cNvPr id="4" name="Picture 20" descr="C:\Users\Christy\Desktop\Potentially Helpful\ÜberGeekGirlLogoArchive\U¦êberGeekGirl_logoArchive\Jpeg\U¦êGG_type_color.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23373" y="4541182"/>
            <a:ext cx="2120627" cy="6023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34872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29866"/>
          <a:stretch/>
        </p:blipFill>
        <p:spPr>
          <a:xfrm>
            <a:off x="-197926" y="0"/>
            <a:ext cx="7316953" cy="5248110"/>
          </a:xfrm>
          <a:prstGeom prst="rect">
            <a:avLst/>
          </a:prstGeom>
        </p:spPr>
      </p:pic>
      <p:pic>
        <p:nvPicPr>
          <p:cNvPr id="3" name="Picture 20" descr="C:\Users\Christy\Desktop\Potentially Helpful\ÜberGeekGirlLogoArchive\U¦êberGeekGirl_logoArchive\Jpeg\U¦êGG_type_color.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23373" y="4541182"/>
            <a:ext cx="2120627" cy="6023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483008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age.slidesharecdn.com/devops-done-us-wrong-140506090446-phpapp01/95/devops-done-us-wrong-32-638.jpg?cb=1399385365"/>
          <p:cNvPicPr>
            <a:picLocks noChangeAspect="1" noChangeArrowheads="1"/>
          </p:cNvPicPr>
          <p:nvPr/>
        </p:nvPicPr>
        <p:blipFill rotWithShape="1">
          <a:blip r:embed="rId3">
            <a:extLst>
              <a:ext uri="{28A0092B-C50C-407E-A947-70E740481C1C}">
                <a14:useLocalDpi xmlns:a14="http://schemas.microsoft.com/office/drawing/2010/main" val="0"/>
              </a:ext>
            </a:extLst>
          </a:blip>
          <a:srcRect l="8711" t="16786" r="8482" b="37453"/>
          <a:stretch/>
        </p:blipFill>
        <p:spPr bwMode="auto">
          <a:xfrm>
            <a:off x="0" y="71846"/>
            <a:ext cx="9100719"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1616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93562" y="553542"/>
            <a:ext cx="2996223" cy="3059972"/>
          </a:xfrm>
          <a:prstGeom prst="rect">
            <a:avLst/>
          </a:prstGeom>
        </p:spPr>
      </p:pic>
      <p:pic>
        <p:nvPicPr>
          <p:cNvPr id="3" name="Picture 20" descr="C:\Users\Christy\Desktop\Potentially Helpful\ÜberGeekGirlLogoArchive\U¦êberGeekGirl_logoArchive\Jpeg\U¦êGG_type_color.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23373" y="4541182"/>
            <a:ext cx="2120627" cy="6023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464107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2506</TotalTime>
  <Words>876</Words>
  <Application>Microsoft Office PowerPoint</Application>
  <PresentationFormat>On-screen Show (16:9)</PresentationFormat>
  <Paragraphs>98</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UberGeekGirl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DeVita</dc:creator>
  <cp:lastModifiedBy>Jessica DeVita</cp:lastModifiedBy>
  <cp:revision>66</cp:revision>
  <dcterms:created xsi:type="dcterms:W3CDTF">2014-10-16T18:19:05Z</dcterms:created>
  <dcterms:modified xsi:type="dcterms:W3CDTF">2014-10-23T20:18:33Z</dcterms:modified>
</cp:coreProperties>
</file>